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3" r:id="rId2"/>
    <p:sldId id="296" r:id="rId3"/>
    <p:sldId id="284" r:id="rId4"/>
    <p:sldId id="285" r:id="rId5"/>
    <p:sldId id="287" r:id="rId6"/>
    <p:sldId id="299" r:id="rId7"/>
    <p:sldId id="322" r:id="rId8"/>
    <p:sldId id="295" r:id="rId9"/>
    <p:sldId id="297" r:id="rId10"/>
    <p:sldId id="300" r:id="rId11"/>
    <p:sldId id="321" r:id="rId12"/>
    <p:sldId id="323" r:id="rId13"/>
    <p:sldId id="324" r:id="rId14"/>
    <p:sldId id="325" r:id="rId15"/>
    <p:sldId id="326" r:id="rId16"/>
    <p:sldId id="327" r:id="rId17"/>
    <p:sldId id="290" r:id="rId18"/>
    <p:sldId id="301" r:id="rId19"/>
    <p:sldId id="303" r:id="rId20"/>
    <p:sldId id="308" r:id="rId21"/>
    <p:sldId id="305" r:id="rId22"/>
    <p:sldId id="307" r:id="rId23"/>
    <p:sldId id="291" r:id="rId24"/>
    <p:sldId id="310" r:id="rId25"/>
    <p:sldId id="309" r:id="rId26"/>
    <p:sldId id="292" r:id="rId27"/>
    <p:sldId id="293" r:id="rId28"/>
    <p:sldId id="311" r:id="rId29"/>
    <p:sldId id="313" r:id="rId30"/>
    <p:sldId id="312" r:id="rId31"/>
    <p:sldId id="314" r:id="rId32"/>
    <p:sldId id="294" r:id="rId33"/>
    <p:sldId id="315" r:id="rId34"/>
    <p:sldId id="316" r:id="rId35"/>
    <p:sldId id="317" r:id="rId36"/>
    <p:sldId id="318" r:id="rId37"/>
    <p:sldId id="320" r:id="rId38"/>
    <p:sldId id="32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14" autoAdjust="0"/>
  </p:normalViewPr>
  <p:slideViewPr>
    <p:cSldViewPr snapToGrid="0" snapToObjects="1">
      <p:cViewPr>
        <p:scale>
          <a:sx n="85" d="100"/>
          <a:sy n="85" d="100"/>
        </p:scale>
        <p:origin x="-133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tie this back to people like librarians?</a:t>
            </a:r>
          </a:p>
          <a:p>
            <a:r>
              <a:rPr lang="en-US" dirty="0" smtClean="0"/>
              <a:t>	- they will work with field researchers</a:t>
            </a:r>
          </a:p>
          <a:p>
            <a:r>
              <a:rPr lang="en-US" dirty="0" smtClean="0"/>
              <a:t>Maybe expand out a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policy issues</a:t>
            </a:r>
            <a:r>
              <a:rPr lang="en-US" baseline="0" dirty="0" smtClean="0"/>
              <a:t> – how do you codify in policy the need to draw on </a:t>
            </a:r>
            <a:r>
              <a:rPr lang="en-US" baseline="0" smtClean="0"/>
              <a:t>process modeling?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delete - wordy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a very familiar story to any</a:t>
            </a:r>
            <a:r>
              <a:rPr lang="en-US" baseline="0" dirty="0" smtClean="0"/>
              <a:t> data curator – it’s not unusual to be handed a </a:t>
            </a:r>
            <a:r>
              <a:rPr lang="en-US" baseline="0" dirty="0" err="1" smtClean="0"/>
              <a:t>thumbdrive</a:t>
            </a:r>
            <a:r>
              <a:rPr lang="en-US" baseline="0" dirty="0" smtClean="0"/>
              <a:t> with a whole lot of undocumented files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the digital</a:t>
            </a:r>
            <a:r>
              <a:rPr lang="en-US" baseline="0" dirty="0" smtClean="0"/>
              <a:t> equivalent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poll to see who has taken classes in systems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made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Site-Based Data Curation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Year 1: Workshop &amp; focus groups with researchers</a:t>
            </a:r>
          </a:p>
          <a:p>
            <a:pPr lvl="1"/>
            <a:r>
              <a:rPr lang="en-US" dirty="0" smtClean="0"/>
              <a:t>Developed </a:t>
            </a:r>
            <a:r>
              <a:rPr lang="en-US" i="1" u="sng" dirty="0" smtClean="0"/>
              <a:t>“Minimum information guidelines” </a:t>
            </a:r>
            <a:r>
              <a:rPr lang="en-US" dirty="0" smtClean="0"/>
              <a:t>for site-based data</a:t>
            </a:r>
          </a:p>
          <a:p>
            <a:pPr lvl="1"/>
            <a:r>
              <a:rPr lang="en-US" dirty="0" smtClean="0"/>
              <a:t>Not a schema, but a rough outline of what information needs to be preserved</a:t>
            </a:r>
          </a:p>
          <a:p>
            <a:r>
              <a:rPr lang="en-US" dirty="0"/>
              <a:t>Year 2: Process modeling and workflow development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I. Minimum information guidelines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2013 workshop &amp; focus groups</a:t>
            </a:r>
          </a:p>
          <a:p>
            <a:r>
              <a:rPr lang="en-US" dirty="0" smtClean="0"/>
              <a:t>Developed in collaboration w/scientists &amp; managers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Goal: capture &amp; express </a:t>
            </a:r>
            <a:r>
              <a:rPr lang="en-US" i="1" u="sng" dirty="0" smtClean="0"/>
              <a:t>context of data collection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391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Minimum Information About a Field Trip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Full name(s) of PI/</a:t>
            </a:r>
            <a:r>
              <a:rPr lang="en-US" dirty="0" smtClean="0"/>
              <a:t>Investigators</a:t>
            </a:r>
            <a:r>
              <a:rPr lang="en-US" dirty="0"/>
              <a:t> </a:t>
            </a:r>
            <a:r>
              <a:rPr lang="en-US" dirty="0" smtClean="0"/>
              <a:t>&amp; members </a:t>
            </a:r>
            <a:r>
              <a:rPr lang="en-US" dirty="0"/>
              <a:t>of the field party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NPS Permit </a:t>
            </a:r>
            <a:r>
              <a:rPr lang="en-US" dirty="0"/>
              <a:t>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 and time range of campaign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Thermal Feature Name(s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Investigator </a:t>
            </a:r>
            <a:r>
              <a:rPr lang="en-US" dirty="0"/>
              <a:t>Sample ID numbering scheme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3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geothermal 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GPS location at </a:t>
            </a:r>
            <a:r>
              <a:rPr lang="en-US" dirty="0" smtClean="0"/>
              <a:t>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Altitude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Temperature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pH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contextualizing field photograph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Vent 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sampling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ID number</a:t>
            </a:r>
          </a:p>
          <a:p>
            <a:r>
              <a:rPr lang="en-US" dirty="0"/>
              <a:t>Sampling position </a:t>
            </a:r>
            <a:r>
              <a:rPr lang="en-US" i="1" u="sng" dirty="0"/>
              <a:t>relative to the </a:t>
            </a:r>
            <a:r>
              <a:rPr lang="en-US" i="1" u="sng" dirty="0" smtClean="0"/>
              <a:t>vent</a:t>
            </a:r>
            <a:endParaRPr lang="en-US" dirty="0"/>
          </a:p>
          <a:p>
            <a:r>
              <a:rPr lang="en-US" dirty="0"/>
              <a:t>Field photograph of the sampling site </a:t>
            </a:r>
            <a:endParaRPr lang="en-US" dirty="0" smtClean="0"/>
          </a:p>
          <a:p>
            <a:r>
              <a:rPr lang="en-US" dirty="0" smtClean="0"/>
              <a:t>Water </a:t>
            </a:r>
            <a:r>
              <a:rPr lang="en-US" dirty="0"/>
              <a:t>temperature (for water samples)</a:t>
            </a:r>
          </a:p>
          <a:p>
            <a:r>
              <a:rPr lang="en-US" dirty="0"/>
              <a:t>pH (for water samples)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5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9" y="516120"/>
            <a:ext cx="4907967" cy="48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1294" y="1060824"/>
            <a:ext cx="2704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short: we need to encourage researchers to express the kind of information captured in this figure…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II. SBDC process modeling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Supplement minimum information guidelines w/ policy &amp; practice recommendations</a:t>
            </a:r>
          </a:p>
          <a:p>
            <a:r>
              <a:rPr lang="en-US" dirty="0" smtClean="0"/>
              <a:t>Work with a </a:t>
            </a:r>
            <a:r>
              <a:rPr lang="en-US" dirty="0" err="1" smtClean="0"/>
              <a:t>geobiologist</a:t>
            </a:r>
            <a:r>
              <a:rPr lang="en-US" dirty="0" smtClean="0"/>
              <a:t> (Fouke) + his graduate student (</a:t>
            </a:r>
            <a:r>
              <a:rPr lang="en-US" dirty="0" err="1" smtClean="0"/>
              <a:t>Asangba</a:t>
            </a:r>
            <a:r>
              <a:rPr lang="en-US" dirty="0" smtClean="0"/>
              <a:t>) to curate a few years’ worth of field data</a:t>
            </a:r>
          </a:p>
          <a:p>
            <a:r>
              <a:rPr lang="en-US" dirty="0" smtClean="0"/>
              <a:t>Draw recommendations from that work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2318" y="1600200"/>
            <a:ext cx="5064482" cy="4525963"/>
          </a:xfrm>
        </p:spPr>
        <p:txBody>
          <a:bodyPr/>
          <a:lstStyle/>
          <a:p>
            <a:r>
              <a:rPr lang="en-US" dirty="0" smtClean="0"/>
              <a:t>~ 250 files per field trip, ~1500+ per year</a:t>
            </a:r>
          </a:p>
          <a:p>
            <a:r>
              <a:rPr lang="en-US" dirty="0" smtClean="0"/>
              <a:t>No naming conventions</a:t>
            </a:r>
          </a:p>
          <a:p>
            <a:r>
              <a:rPr lang="en-US" dirty="0" smtClean="0"/>
              <a:t>Very little metadata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u="sng" dirty="0" smtClean="0"/>
              <a:t>There’s no way to tie data objects to a method of creation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" y="1417638"/>
            <a:ext cx="3225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presenting this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depth look at a data curation research project</a:t>
            </a:r>
          </a:p>
          <a:p>
            <a:r>
              <a:rPr lang="en-US" dirty="0" smtClean="0"/>
              <a:t>Builds on modules on lifecycles (Day 1) and on building data services (Day 3)</a:t>
            </a:r>
          </a:p>
          <a:p>
            <a:r>
              <a:rPr lang="en-US" dirty="0" smtClean="0"/>
              <a:t>Hope to show how tools like the CPP Toolkit are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SmithOffice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>
          <a:xfrm>
            <a:off x="0" y="366683"/>
            <a:ext cx="914400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systems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r>
              <a:rPr lang="en-US" dirty="0" smtClean="0"/>
              <a:t>A way of describing and visualizing </a:t>
            </a:r>
            <a:r>
              <a:rPr lang="en-US" dirty="0"/>
              <a:t>the different activities that, when combined, support a research process </a:t>
            </a:r>
            <a:endParaRPr lang="en-US" dirty="0" smtClean="0"/>
          </a:p>
          <a:p>
            <a:r>
              <a:rPr lang="en-US" dirty="0" smtClean="0"/>
              <a:t>A way of tying </a:t>
            </a:r>
            <a:r>
              <a:rPr lang="en-US" i="1" u="sng" dirty="0" smtClean="0"/>
              <a:t>artifacts</a:t>
            </a:r>
            <a:r>
              <a:rPr lang="en-US" dirty="0" smtClean="0"/>
              <a:t> to </a:t>
            </a:r>
            <a:r>
              <a:rPr lang="en-US" i="1" u="sng" dirty="0" smtClean="0"/>
              <a:t>processes</a:t>
            </a:r>
          </a:p>
          <a:p>
            <a:r>
              <a:rPr lang="en-US" dirty="0" smtClean="0"/>
              <a:t>End result: an </a:t>
            </a:r>
            <a:r>
              <a:rPr lang="en-US" i="1" u="sng" dirty="0" smtClean="0"/>
              <a:t>activity diagram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44414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Flowcha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1" y="1081596"/>
            <a:ext cx="2794000" cy="3810000"/>
          </a:xfrm>
          <a:prstGeom prst="rect">
            <a:avLst/>
          </a:prstGeom>
        </p:spPr>
      </p:pic>
      <p:pic>
        <p:nvPicPr>
          <p:cNvPr id="3" name="Picture 2" descr="640px-Flowchart-tem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3" y="91633"/>
            <a:ext cx="5326846" cy="6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high-level “workflow” specific to one </a:t>
            </a:r>
            <a:r>
              <a:rPr lang="en-US" dirty="0" err="1" smtClean="0"/>
              <a:t>geobiologist’s</a:t>
            </a:r>
            <a:r>
              <a:rPr lang="en-US" dirty="0" smtClean="0"/>
              <a:t> research via an activity diagram</a:t>
            </a:r>
          </a:p>
          <a:p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Important data products for preservation</a:t>
            </a:r>
          </a:p>
          <a:p>
            <a:pPr lvl="1"/>
            <a:r>
              <a:rPr lang="en-US" dirty="0" smtClean="0"/>
              <a:t>Links between data products</a:t>
            </a:r>
          </a:p>
          <a:p>
            <a:pPr lvl="1"/>
            <a:r>
              <a:rPr lang="en-US" dirty="0" smtClean="0"/>
              <a:t>Points </a:t>
            </a:r>
            <a:r>
              <a:rPr lang="en-US" i="1" u="sng" dirty="0" smtClean="0"/>
              <a:t>for future curatorial intervention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120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several months, we</a:t>
            </a:r>
          </a:p>
          <a:p>
            <a:pPr lvl="1"/>
            <a:r>
              <a:rPr lang="en-US" dirty="0" smtClean="0"/>
              <a:t>Looked through files</a:t>
            </a:r>
          </a:p>
          <a:p>
            <a:pPr lvl="1"/>
            <a:r>
              <a:rPr lang="en-US" dirty="0" smtClean="0"/>
              <a:t>Created a diagram</a:t>
            </a:r>
          </a:p>
          <a:p>
            <a:pPr lvl="1"/>
            <a:r>
              <a:rPr lang="en-US" dirty="0" smtClean="0"/>
              <a:t>Showed it to our informant</a:t>
            </a:r>
          </a:p>
          <a:p>
            <a:pPr lvl="1"/>
            <a:r>
              <a:rPr lang="en-US" dirty="0" smtClean="0"/>
              <a:t>Revised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1.0)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77"/>
            <a:ext cx="9144000" cy="4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22"/>
            <a:ext cx="9144000" cy="3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2.0)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06"/>
            <a:ext cx="9144000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Curation Research @ Illinois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</a:t>
            </a:r>
          </a:p>
          <a:p>
            <a:pPr lvl="1"/>
            <a:r>
              <a:rPr lang="en-US" dirty="0" smtClean="0"/>
              <a:t>Curation Profiles Project (2007-2009)</a:t>
            </a:r>
          </a:p>
          <a:p>
            <a:pPr lvl="1"/>
            <a:r>
              <a:rPr lang="en-US" dirty="0" smtClean="0"/>
              <a:t>Data Conservancy (2009-2012)</a:t>
            </a:r>
          </a:p>
          <a:p>
            <a:pPr lvl="1"/>
            <a:r>
              <a:rPr lang="en-US" dirty="0" smtClean="0"/>
              <a:t>Data Curation Education in Research Centers (2010-2014)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769514"/>
            <a:ext cx="609600" cy="5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708857"/>
            <a:ext cx="1905000" cy="7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6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5621648" y="1293408"/>
            <a:ext cx="1434814" cy="2022419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121" y="4209445"/>
            <a:ext cx="66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The data products needed for curation aren’t necessarily the same that are needed for publication!!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497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 documentation as a curatorial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documents needed for curation were identified, we were able to go back, and identify</a:t>
            </a:r>
            <a:r>
              <a:rPr lang="en-US" dirty="0"/>
              <a:t> </a:t>
            </a:r>
            <a:r>
              <a:rPr lang="en-US" i="1" u="sng" dirty="0" smtClean="0"/>
              <a:t>points of intervention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5" y="47034"/>
            <a:ext cx="3118559" cy="5738027"/>
          </a:xfrm>
          <a:prstGeom prst="rect">
            <a:avLst/>
          </a:prstGeom>
        </p:spPr>
      </p:pic>
      <p:pic>
        <p:nvPicPr>
          <p:cNvPr id="3" name="Picture 2" descr="Field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5" y="47034"/>
            <a:ext cx="3922349" cy="5738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120" y="1199342"/>
            <a:ext cx="158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Red boxes: steps that </a:t>
            </a:r>
            <a:r>
              <a:rPr lang="en-US" sz="2400" i="1" dirty="0" smtClean="0"/>
              <a:t>should</a:t>
            </a:r>
            <a:r>
              <a:rPr lang="en-US" sz="2400" dirty="0" smtClean="0"/>
              <a:t> be taken to support data curation in the future</a:t>
            </a:r>
            <a:endParaRPr lang="en-US" sz="2400" dirty="0"/>
          </a:p>
        </p:txBody>
      </p:sp>
      <p:sp>
        <p:nvSpPr>
          <p:cNvPr id="5" name="Frame 4"/>
          <p:cNvSpPr/>
          <p:nvPr/>
        </p:nvSpPr>
        <p:spPr>
          <a:xfrm>
            <a:off x="316721" y="3414008"/>
            <a:ext cx="849174" cy="7532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228649" y="3509253"/>
            <a:ext cx="849174" cy="6225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4945922" y="2931606"/>
            <a:ext cx="1130250" cy="1614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2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7034"/>
            <a:ext cx="2877136" cy="573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141" y="752528"/>
            <a:ext cx="489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Future work: ID more points of intervention for lab work?  </a:t>
            </a:r>
          </a:p>
          <a:p>
            <a:pPr algn="r"/>
            <a:endParaRPr lang="en-US" sz="3600" dirty="0"/>
          </a:p>
          <a:p>
            <a:pPr algn="r"/>
            <a:r>
              <a:rPr lang="en-US" sz="3600" dirty="0" smtClean="0"/>
              <a:t>Out of scope for this grant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77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ess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1643"/>
            <a:ext cx="3012393" cy="5291214"/>
          </a:xfrm>
          <a:prstGeom prst="rect">
            <a:avLst/>
          </a:prstGeom>
        </p:spPr>
      </p:pic>
      <p:pic>
        <p:nvPicPr>
          <p:cNvPr id="3" name="Picture 2" descr="standardiz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3" y="211643"/>
            <a:ext cx="1863221" cy="5291214"/>
          </a:xfrm>
          <a:prstGeom prst="rect">
            <a:avLst/>
          </a:prstGeom>
        </p:spPr>
      </p:pic>
      <p:pic>
        <p:nvPicPr>
          <p:cNvPr id="4" name="Picture 3" descr="packag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1" y="211643"/>
            <a:ext cx="2220246" cy="529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8551" y="893637"/>
            <a:ext cx="1806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What curatorial processes can be moved further “upstream” in future iterations?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97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helps concretely visualize difference between data products needed for reuse/curation </a:t>
            </a:r>
            <a:r>
              <a:rPr lang="en-US" dirty="0" err="1" smtClean="0"/>
              <a:t>vs</a:t>
            </a:r>
            <a:r>
              <a:rPr lang="en-US" dirty="0" smtClean="0"/>
              <a:t> immediate publication</a:t>
            </a:r>
          </a:p>
          <a:p>
            <a:r>
              <a:rPr lang="en-US" dirty="0" smtClean="0"/>
              <a:t>Also a lot of potential as a tool for conversation/collaboration between data curators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method with other researchers (first up: paleontology, physical oceanography)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iSamplES</a:t>
            </a:r>
            <a:r>
              <a:rPr lang="en-US" dirty="0" smtClean="0"/>
              <a:t> (internet of samples in earth science) RCN to use workflows to support adoption of IGSNs (stable identifiers for physical samples!)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4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this method be adapted for use in an academic library?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Site-Based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of Library and Museum Services grant (2011-2014)</a:t>
            </a:r>
          </a:p>
          <a:p>
            <a:r>
              <a:rPr lang="en-US" dirty="0" smtClean="0"/>
              <a:t>Primary goal:</a:t>
            </a:r>
          </a:p>
          <a:p>
            <a:pPr marL="457200" lvl="1" indent="0" algn="ctr">
              <a:spcBef>
                <a:spcPts val="1272"/>
              </a:spcBef>
              <a:buNone/>
            </a:pPr>
            <a:r>
              <a:rPr lang="en-US" i="1" dirty="0" smtClean="0"/>
              <a:t>To develop  a framework of guidelines and processes to support the curation of digital research data collected </a:t>
            </a:r>
            <a:r>
              <a:rPr lang="en-US" i="1" u="sng" dirty="0" smtClean="0"/>
              <a:t>in the field</a:t>
            </a:r>
            <a:r>
              <a:rPr lang="en-US" i="1" dirty="0" smtClean="0"/>
              <a:t> at </a:t>
            </a:r>
            <a:r>
              <a:rPr lang="en-US" b="1" i="1" dirty="0" smtClean="0"/>
              <a:t>scientifically significant sites</a:t>
            </a:r>
          </a:p>
        </p:txBody>
      </p:sp>
    </p:spTree>
    <p:extLst>
      <p:ext uri="{BB962C8B-B14F-4D97-AF65-F5344CB8AC3E}">
        <p14:creationId xmlns:p14="http://schemas.microsoft.com/office/powerpoint/2010/main" val="8325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case study: Geobiology research at Yellowstone National Park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Geobiology: integrative “small science”</a:t>
            </a:r>
          </a:p>
          <a:p>
            <a:endParaRPr lang="en-US" sz="3000" dirty="0" smtClean="0">
              <a:latin typeface="Times New Roman"/>
              <a:cs typeface="Times New Roman"/>
            </a:endParaRP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Study of interactions and interrelation between sediment and microbes</a:t>
            </a: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Uses techniques/data from chemistry, physics, biology</a:t>
            </a:r>
          </a:p>
          <a:p>
            <a:pPr marL="4116388" indent="-400050"/>
            <a:endParaRPr lang="en-US" sz="3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3000" dirty="0">
              <a:latin typeface="Times New Roman"/>
              <a:cs typeface="Times New Roman"/>
            </a:endParaRPr>
          </a:p>
        </p:txBody>
      </p:sp>
      <p:pic>
        <p:nvPicPr>
          <p:cNvPr id="4" name="Picture 2" descr="Systems_Geobiolog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375166"/>
            <a:ext cx="3222629" cy="339824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Geobiology @ YNP</a:t>
            </a:r>
            <a:endParaRPr lang="en-US" dirty="0"/>
          </a:p>
        </p:txBody>
      </p:sp>
      <p:pic>
        <p:nvPicPr>
          <p:cNvPr id="9" name="Picture 8" descr="134843-004-D231E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6" y="1568304"/>
            <a:ext cx="4731960" cy="3131697"/>
          </a:xfrm>
          <a:prstGeom prst="rect">
            <a:avLst/>
          </a:prstGeom>
        </p:spPr>
      </p:pic>
      <p:pic>
        <p:nvPicPr>
          <p:cNvPr id="11" name="Picture 10" descr="Yellowstone_Caldera_m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90" y="1568304"/>
            <a:ext cx="3880829" cy="3131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5889" y="5051778"/>
            <a:ext cx="37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/wiki/File:Yellowstone_Caldera_map2.jpg</a:t>
            </a:r>
          </a:p>
        </p:txBody>
      </p:sp>
    </p:spTree>
    <p:extLst>
      <p:ext uri="{BB962C8B-B14F-4D97-AF65-F5344CB8AC3E}">
        <p14:creationId xmlns:p14="http://schemas.microsoft.com/office/powerpoint/2010/main" val="73443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61" y="635650"/>
            <a:ext cx="4000035" cy="3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735" y="3709279"/>
            <a:ext cx="2110830" cy="19627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YNPda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9"/>
            <a:ext cx="5079686" cy="31334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GeoBiology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97756"/>
            <a:ext cx="3525610" cy="23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9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“Site-Based” data </a:t>
            </a:r>
            <a:r>
              <a:rPr lang="en-US" dirty="0"/>
              <a:t>c</a:t>
            </a:r>
            <a:r>
              <a:rPr lang="en-US" dirty="0" smtClean="0"/>
              <a:t>uration?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management </a:t>
            </a:r>
            <a:r>
              <a:rPr lang="en-US" dirty="0" smtClean="0"/>
              <a:t>typically focused </a:t>
            </a:r>
            <a:r>
              <a:rPr lang="en-US" dirty="0"/>
              <a:t>on physical resources (thermal features, specimens)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Policies and </a:t>
            </a:r>
            <a:r>
              <a:rPr lang="en-US" dirty="0" smtClean="0"/>
              <a:t>processes </a:t>
            </a:r>
            <a:r>
              <a:rPr lang="en-US" dirty="0"/>
              <a:t>for data curation typically have an institutional focus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Field data has particular (but poorly articulated) curatorial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bridge the gap between data curation and resource management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we capture the context of data collection (provenance!)?</a:t>
            </a:r>
            <a:endParaRPr lang="en-US" dirty="0"/>
          </a:p>
          <a:p>
            <a:r>
              <a:rPr lang="en-US" dirty="0" smtClean="0"/>
              <a:t>How should collections of field data be organized to support access across sites?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918</Words>
  <Application>Microsoft Macintosh PowerPoint</Application>
  <PresentationFormat>On-screen Show (4:3)</PresentationFormat>
  <Paragraphs>124</Paragraphs>
  <Slides>38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Case study:  The Site-Based Data Curation Project</vt:lpstr>
      <vt:lpstr>Goals in presenting this case</vt:lpstr>
      <vt:lpstr>Data Curation Research @ Illinois</vt:lpstr>
      <vt:lpstr>Site-Based Data Curation</vt:lpstr>
      <vt:lpstr>Our case study: Geobiology research at Yellowstone National Park</vt:lpstr>
      <vt:lpstr>Geobiology @ YNP</vt:lpstr>
      <vt:lpstr>PowerPoint Presentation</vt:lpstr>
      <vt:lpstr>Why do we need “Site-Based” data curation?</vt:lpstr>
      <vt:lpstr>Research Questions</vt:lpstr>
      <vt:lpstr>Methods</vt:lpstr>
      <vt:lpstr>I. Minimum information guidelines</vt:lpstr>
      <vt:lpstr>PowerPoint Presentation</vt:lpstr>
      <vt:lpstr>Minimum Information About a Field Trip</vt:lpstr>
      <vt:lpstr>Minimum information about a geothermal vent</vt:lpstr>
      <vt:lpstr>Minimum information about a sampling site</vt:lpstr>
      <vt:lpstr>PowerPoint Presentation</vt:lpstr>
      <vt:lpstr>II. SBDC process modeling</vt:lpstr>
      <vt:lpstr>Initial goal</vt:lpstr>
      <vt:lpstr>The data</vt:lpstr>
      <vt:lpstr>PowerPoint Presentation</vt:lpstr>
      <vt:lpstr>Process modeling</vt:lpstr>
      <vt:lpstr>PowerPoint Presentation</vt:lpstr>
      <vt:lpstr>Revised goals</vt:lpstr>
      <vt:lpstr>Iteration is key</vt:lpstr>
      <vt:lpstr>Result (ver 1.0)</vt:lpstr>
      <vt:lpstr>PowerPoint Presentation</vt:lpstr>
      <vt:lpstr>PowerPoint Presentation</vt:lpstr>
      <vt:lpstr>Result (ver 2.0)</vt:lpstr>
      <vt:lpstr>PowerPoint Presentation</vt:lpstr>
      <vt:lpstr>PowerPoint Presentation</vt:lpstr>
      <vt:lpstr>PowerPoint Presentation</vt:lpstr>
      <vt:lpstr>Workflow documentation as a curatorial tool</vt:lpstr>
      <vt:lpstr>PowerPoint Presentation</vt:lpstr>
      <vt:lpstr>PowerPoint Presentation</vt:lpstr>
      <vt:lpstr>PowerPoint Presentation</vt:lpstr>
      <vt:lpstr>Findings</vt:lpstr>
      <vt:lpstr>Future work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84</cp:revision>
  <cp:lastPrinted>2014-12-29T20:59:13Z</cp:lastPrinted>
  <dcterms:created xsi:type="dcterms:W3CDTF">2014-12-23T22:24:41Z</dcterms:created>
  <dcterms:modified xsi:type="dcterms:W3CDTF">2015-02-08T22:30:18Z</dcterms:modified>
</cp:coreProperties>
</file>